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0" r:id="rId1"/>
  </p:sldMasterIdLst>
  <p:sldIdLst>
    <p:sldId id="256" r:id="rId2"/>
    <p:sldId id="261" r:id="rId3"/>
    <p:sldId id="258" r:id="rId4"/>
    <p:sldId id="278" r:id="rId5"/>
    <p:sldId id="262" r:id="rId6"/>
    <p:sldId id="264" r:id="rId7"/>
    <p:sldId id="279" r:id="rId8"/>
    <p:sldId id="280" r:id="rId9"/>
    <p:sldId id="265" r:id="rId10"/>
    <p:sldId id="272" r:id="rId11"/>
    <p:sldId id="269" r:id="rId12"/>
    <p:sldId id="273" r:id="rId13"/>
    <p:sldId id="275" r:id="rId14"/>
    <p:sldId id="266" r:id="rId15"/>
    <p:sldId id="277" r:id="rId16"/>
    <p:sldId id="276" r:id="rId17"/>
    <p:sldId id="28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539160"/>
    <a:srgbClr val="16281B"/>
    <a:srgbClr val="92D14F"/>
    <a:srgbClr val="FECD00"/>
    <a:srgbClr val="12311A"/>
    <a:srgbClr val="1C3F2F"/>
    <a:srgbClr val="F8F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10AA0-9BAB-6C37-46D3-63E2A9FD3189}" v="7" dt="2019-09-04T15:40:08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38D080C-F929-4B7D-89C0-8BD45F1DE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884E792-17E2-4176-B22D-D766F1BF1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630ECFA-E72B-43D1-AE1C-DFEBAB0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D2E99C2-E315-4D00-84EF-48C86690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271D7C-0E29-4365-9FD6-98E293A8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356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E78563-73E5-4203-BD7A-4809E541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3527608-DBAF-4952-A1F3-C7FFBD5E5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B9094DC-60BA-42A2-B44D-F86631BE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C4AC70F-A910-4C51-98ED-C702FEAD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D01645D-0161-43C6-B552-754CE911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697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673A356-7E01-444D-BD17-A73737E17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196ECF9-943D-49AE-B1B1-0AA0EB558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9091D0D-2879-4B18-9694-1D4E1836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65FF02B-CE06-448C-B4E4-962C433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C4A7B6-F6CB-4BD4-B931-DBAC20D4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263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D38637-6AE2-4A14-9677-75629BB5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234222-57F5-4D35-B9E0-A6254F4D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14A60CE-041A-43F7-98A7-47357E99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F1F65B5-5386-4666-B7BB-1F518A0D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9A51B8-4E70-47DD-A2A9-394DCFD1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2018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148304-8B1E-40B4-AA35-7EF7CA8A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7B9DF71-3BCF-451A-A061-900522A1D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FAB2100-0CDD-45CE-9FE5-3866575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AC3745A-AAF1-4196-8AA0-C455860B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20C72E-B2E0-4709-B90E-C4A879DF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64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A74E5B4-D66D-4C91-B2BD-ACF1356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EF989A-8250-4274-A93A-303505A8B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DB90254-D5CE-4759-B50E-37F4B85B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09D8D6F-469D-462A-B0BF-B2B34363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33DFEF7-CC5F-49D0-A2C2-D497E370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8E23F74-6EDA-43AA-A3C7-87CC37DD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1887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DC86165-D2C7-4395-9991-FD763E09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ABAD27C-00DA-4433-8046-1349A33C6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C045042-23DB-40A7-A50E-049B7812A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0003C24-B42E-40F4-8E38-DA20B318A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B4ADAF8-C3C5-400F-BC17-63815B26B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D1550D55-7B93-44FF-BEA1-43FDCA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F84FCC59-EB7B-4761-BB1E-B3619225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90A11DA-9282-467C-B028-2B3B74AB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849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D7BF14-3453-4331-8192-822DA4B5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14B7567B-756F-4E11-9A77-151E6CD6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7D02E1C-8146-4A00-B814-1006E55E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318C03E-2F96-4CFA-BBA9-E9617D56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20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CBF92DE4-380C-44E8-AA5B-025C37F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63CE4D5-6A4A-4814-8D8E-7225A543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ED75BB2-BE21-4644-B4F8-D2CA0396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345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D18142-20CA-424B-9AD2-19B70DC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8EA7895-981E-4D91-88D7-28BA843D1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5396F9E-8AA0-4480-A892-2207FC947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E660170-B30E-4568-8719-961293F2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7B7AF94-47C0-41CB-A9AC-98A0D75C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CCDE384-F421-455E-BADF-68361E11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9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5F16AF-4805-473E-9F86-EE2B1198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3C70D27D-F3A8-452C-B0A9-A5912793D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167D62F-B9AE-4B5D-BE8C-485FA2FA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65AD77B-1B96-450A-BDF8-1F82595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906C81F-79B5-4CE1-9CE7-DEE18169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A0CFBE-58DA-4503-BB72-95748679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167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3F7B6E47-3357-4A05-9CB4-F3761FD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9BFDCEB-868A-43B6-B4E7-8058710A1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AE4D563-28EE-4F12-A7E6-98D3178EB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6F0F3-3C53-41BC-8FFD-0BFB6DD91672}" type="datetimeFigureOut">
              <a:rPr lang="el-GR" smtClean="0"/>
              <a:t>25/11/2020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2A790A8-BDAB-48F9-A689-5D51EFC93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9B206FE-D20B-4E83-AD80-4ECFE22A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215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E689C-B5B9-4E74-8CDD-B8334B8B438D}"/>
              </a:ext>
            </a:extLst>
          </p:cNvPr>
          <p:cNvSpPr txBox="1"/>
          <p:nvPr/>
        </p:nvSpPr>
        <p:spPr>
          <a:xfrm>
            <a:off x="2348023" y="1859340"/>
            <a:ext cx="7495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32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9277F7-3B43-44D9-9711-7ADC8D8A3D81}"/>
              </a:ext>
            </a:extLst>
          </p:cNvPr>
          <p:cNvCxnSpPr>
            <a:cxnSpLocks/>
          </p:cNvCxnSpPr>
          <p:nvPr/>
        </p:nvCxnSpPr>
        <p:spPr>
          <a:xfrm>
            <a:off x="2999402" y="3501392"/>
            <a:ext cx="604787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6B8CBF10-C45D-432C-82F0-0B7477917F5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5DE1036-0271-4ED4-86E1-FCADF58B3882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6B8CBF10-C45D-432C-82F0-0B7477917F5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5DE1036-0271-4ED4-86E1-FCADF58B3882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7D7BF1-D92F-4037-86BA-76DD0CAFC7B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82B7022D-486D-4732-8D41-8659044C2AA8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EFD5E-F10F-42EF-82C0-870867B3F7FF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pic>
        <p:nvPicPr>
          <p:cNvPr id="12" name="Εικόνα 11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2E0B67A1-4A02-4B78-979C-E6A2EB80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0" y="564661"/>
            <a:ext cx="3693531" cy="5795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DB834-B556-4E3F-BA83-476EC625E8CB}"/>
              </a:ext>
            </a:extLst>
          </p:cNvPr>
          <p:cNvSpPr txBox="1"/>
          <p:nvPr/>
        </p:nvSpPr>
        <p:spPr>
          <a:xfrm>
            <a:off x="-395242" y="6303623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Control Modules/Processes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AF742-C21A-4582-AF83-73C2871EA5A8}"/>
              </a:ext>
            </a:extLst>
          </p:cNvPr>
          <p:cNvSpPr txBox="1"/>
          <p:nvPr/>
        </p:nvSpPr>
        <p:spPr>
          <a:xfrm>
            <a:off x="5495503" y="1001607"/>
            <a:ext cx="502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A</a:t>
            </a:r>
            <a:r>
              <a:rPr lang="en-US" sz="1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-&gt; LUT &amp; FFs</a:t>
            </a:r>
          </a:p>
        </p:txBody>
      </p:sp>
      <p:pic>
        <p:nvPicPr>
          <p:cNvPr id="15" name="Εικόνα 14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4E981941-6F10-4068-8E27-B1F4F792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55" y="4681546"/>
            <a:ext cx="5123945" cy="13129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F28A44-45CB-4121-B67A-8A09DAA8DE2F}"/>
              </a:ext>
            </a:extLst>
          </p:cNvPr>
          <p:cNvSpPr txBox="1"/>
          <p:nvPr/>
        </p:nvSpPr>
        <p:spPr>
          <a:xfrm>
            <a:off x="5171392" y="5994484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Bit Number and Fixed Point Formats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473B4-BB11-42C9-B731-BD394445411C}"/>
              </a:ext>
            </a:extLst>
          </p:cNvPr>
          <p:cNvSpPr txBox="1"/>
          <p:nvPr/>
        </p:nvSpPr>
        <p:spPr>
          <a:xfrm>
            <a:off x="5495503" y="1396089"/>
            <a:ext cx="6153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HM</a:t>
            </a:r>
            <a:r>
              <a:rPr lang="en-US" sz="12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-&gt; Hardware Multipliers (DSPs)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60408-FCFC-408B-8335-EC1968410A6D}"/>
              </a:ext>
            </a:extLst>
          </p:cNvPr>
          <p:cNvSpPr txBox="1"/>
          <p:nvPr/>
        </p:nvSpPr>
        <p:spPr>
          <a:xfrm>
            <a:off x="5495503" y="1840424"/>
            <a:ext cx="6153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T</a:t>
            </a:r>
            <a:r>
              <a:rPr lang="en-US" sz="1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hi</a:t>
            </a:r>
            <a:r>
              <a:rPr lang="en-US" sz="2400" dirty="0">
                <a:solidFill>
                  <a:srgbClr val="FEC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= Hardware Execution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E3C0F6-7A29-45C4-90CB-1086F693BDB0}"/>
              </a:ext>
            </a:extLst>
          </p:cNvPr>
          <p:cNvSpPr txBox="1"/>
          <p:nvPr/>
        </p:nvSpPr>
        <p:spPr>
          <a:xfrm>
            <a:off x="5495503" y="2565384"/>
            <a:ext cx="6153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T</a:t>
            </a:r>
            <a:r>
              <a:rPr lang="en-US" sz="1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si</a:t>
            </a:r>
            <a:r>
              <a:rPr lang="en-US" sz="2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= Software Execution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A7633-834B-45E3-A1BA-2E34FE1DE4E5}"/>
              </a:ext>
            </a:extLst>
          </p:cNvPr>
          <p:cNvSpPr txBox="1"/>
          <p:nvPr/>
        </p:nvSpPr>
        <p:spPr>
          <a:xfrm>
            <a:off x="5495503" y="3027049"/>
            <a:ext cx="6153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</a:t>
            </a:r>
            <a:r>
              <a:rPr lang="en-US" sz="1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sz="2400" dirty="0">
                <a:solidFill>
                  <a:srgbClr val="92D14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= Memory Blocks</a:t>
            </a:r>
            <a:endParaRPr lang="en-US" sz="1400" dirty="0">
              <a:solidFill>
                <a:srgbClr val="92D14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30632F-CC8A-44EB-A933-4FA02985B785}"/>
              </a:ext>
            </a:extLst>
          </p:cNvPr>
          <p:cNvSpPr txBox="1"/>
          <p:nvPr/>
        </p:nvSpPr>
        <p:spPr>
          <a:xfrm>
            <a:off x="5495503" y="3781425"/>
            <a:ext cx="6153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y</a:t>
            </a:r>
            <a:r>
              <a:rPr lang="en-US" sz="14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= Parallelism Variable</a:t>
            </a:r>
          </a:p>
        </p:txBody>
      </p:sp>
      <p:sp>
        <p:nvSpPr>
          <p:cNvPr id="22" name="Οβάλ 21">
            <a:extLst>
              <a:ext uri="{FF2B5EF4-FFF2-40B4-BE49-F238E27FC236}">
                <a16:creationId xmlns:a16="http://schemas.microsoft.com/office/drawing/2014/main" id="{8AD69353-0381-4D7D-ABDB-2AB68CF6573D}"/>
              </a:ext>
            </a:extLst>
          </p:cNvPr>
          <p:cNvSpPr/>
          <p:nvPr/>
        </p:nvSpPr>
        <p:spPr>
          <a:xfrm>
            <a:off x="441118" y="2607328"/>
            <a:ext cx="1171848" cy="4031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Οβάλ 22">
            <a:extLst>
              <a:ext uri="{FF2B5EF4-FFF2-40B4-BE49-F238E27FC236}">
                <a16:creationId xmlns:a16="http://schemas.microsoft.com/office/drawing/2014/main" id="{3423D162-545E-4AB0-9867-4DD46A130D5F}"/>
              </a:ext>
            </a:extLst>
          </p:cNvPr>
          <p:cNvSpPr/>
          <p:nvPr/>
        </p:nvSpPr>
        <p:spPr>
          <a:xfrm>
            <a:off x="441118" y="3010439"/>
            <a:ext cx="1171848" cy="4031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Οβάλ 23">
            <a:extLst>
              <a:ext uri="{FF2B5EF4-FFF2-40B4-BE49-F238E27FC236}">
                <a16:creationId xmlns:a16="http://schemas.microsoft.com/office/drawing/2014/main" id="{FD57D973-FEBA-4105-936B-45B7F4D0ADC4}"/>
              </a:ext>
            </a:extLst>
          </p:cNvPr>
          <p:cNvSpPr/>
          <p:nvPr/>
        </p:nvSpPr>
        <p:spPr>
          <a:xfrm>
            <a:off x="446812" y="3436868"/>
            <a:ext cx="1171848" cy="4031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Οβάλ 24">
            <a:extLst>
              <a:ext uri="{FF2B5EF4-FFF2-40B4-BE49-F238E27FC236}">
                <a16:creationId xmlns:a16="http://schemas.microsoft.com/office/drawing/2014/main" id="{BCE09F49-4373-4116-8967-480CE0D8FB77}"/>
              </a:ext>
            </a:extLst>
          </p:cNvPr>
          <p:cNvSpPr/>
          <p:nvPr/>
        </p:nvSpPr>
        <p:spPr>
          <a:xfrm>
            <a:off x="446812" y="3839979"/>
            <a:ext cx="1171848" cy="4031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Οβάλ 25">
            <a:extLst>
              <a:ext uri="{FF2B5EF4-FFF2-40B4-BE49-F238E27FC236}">
                <a16:creationId xmlns:a16="http://schemas.microsoft.com/office/drawing/2014/main" id="{74FF8170-0429-4B27-BBAC-727382A3338F}"/>
              </a:ext>
            </a:extLst>
          </p:cNvPr>
          <p:cNvSpPr/>
          <p:nvPr/>
        </p:nvSpPr>
        <p:spPr>
          <a:xfrm>
            <a:off x="2822847" y="2676752"/>
            <a:ext cx="883725" cy="2637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Οβάλ 26">
            <a:extLst>
              <a:ext uri="{FF2B5EF4-FFF2-40B4-BE49-F238E27FC236}">
                <a16:creationId xmlns:a16="http://schemas.microsoft.com/office/drawing/2014/main" id="{73640E7C-C09E-44D3-8B26-8CB506D5D01E}"/>
              </a:ext>
            </a:extLst>
          </p:cNvPr>
          <p:cNvSpPr/>
          <p:nvPr/>
        </p:nvSpPr>
        <p:spPr>
          <a:xfrm>
            <a:off x="2822847" y="3079863"/>
            <a:ext cx="883725" cy="2637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Οβάλ 27">
            <a:extLst>
              <a:ext uri="{FF2B5EF4-FFF2-40B4-BE49-F238E27FC236}">
                <a16:creationId xmlns:a16="http://schemas.microsoft.com/office/drawing/2014/main" id="{EDB6C684-DA59-43BB-B86B-99E6D017D047}"/>
              </a:ext>
            </a:extLst>
          </p:cNvPr>
          <p:cNvSpPr/>
          <p:nvPr/>
        </p:nvSpPr>
        <p:spPr>
          <a:xfrm>
            <a:off x="2822847" y="3482785"/>
            <a:ext cx="883725" cy="2637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Οβάλ 28">
            <a:extLst>
              <a:ext uri="{FF2B5EF4-FFF2-40B4-BE49-F238E27FC236}">
                <a16:creationId xmlns:a16="http://schemas.microsoft.com/office/drawing/2014/main" id="{785BC22D-4D3A-414A-931B-7A43AD6F5E5B}"/>
              </a:ext>
            </a:extLst>
          </p:cNvPr>
          <p:cNvSpPr/>
          <p:nvPr/>
        </p:nvSpPr>
        <p:spPr>
          <a:xfrm>
            <a:off x="2822847" y="3886085"/>
            <a:ext cx="883725" cy="2637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Εικόνα 29">
            <a:extLst>
              <a:ext uri="{FF2B5EF4-FFF2-40B4-BE49-F238E27FC236}">
                <a16:creationId xmlns:a16="http://schemas.microsoft.com/office/drawing/2014/main" id="{FE13F7A8-04FA-47F1-A21B-FFD6F3364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32" y="564661"/>
            <a:ext cx="3806491" cy="5795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686CCD-3F87-4F2F-9AD9-748482C63DC0}"/>
              </a:ext>
            </a:extLst>
          </p:cNvPr>
          <p:cNvSpPr txBox="1"/>
          <p:nvPr/>
        </p:nvSpPr>
        <p:spPr>
          <a:xfrm>
            <a:off x="4524939" y="6303946"/>
            <a:ext cx="2669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Synchronous Directed &amp; Weighted Data Flow Graph Representation of the  Processes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3444F-5425-453D-96A4-FF072030DCD5}"/>
              </a:ext>
            </a:extLst>
          </p:cNvPr>
          <p:cNvSpPr txBox="1"/>
          <p:nvPr/>
        </p:nvSpPr>
        <p:spPr>
          <a:xfrm>
            <a:off x="8664389" y="982248"/>
            <a:ext cx="250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Node = Process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E62A70-582D-4AD1-948A-FFECD00B46A9}"/>
              </a:ext>
            </a:extLst>
          </p:cNvPr>
          <p:cNvSpPr txBox="1"/>
          <p:nvPr/>
        </p:nvSpPr>
        <p:spPr>
          <a:xfrm>
            <a:off x="8664389" y="1436797"/>
            <a:ext cx="340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Edge = Data Dependency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A91AC-1E12-44ED-9CB1-3E52BC9851EB}"/>
              </a:ext>
            </a:extLst>
          </p:cNvPr>
          <p:cNvSpPr txBox="1"/>
          <p:nvPr/>
        </p:nvSpPr>
        <p:spPr>
          <a:xfrm>
            <a:off x="8664388" y="2592318"/>
            <a:ext cx="34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Parallel Processes are on the same height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FC49A2-997B-4677-8869-6EAF2E83096A}"/>
              </a:ext>
            </a:extLst>
          </p:cNvPr>
          <p:cNvSpPr txBox="1"/>
          <p:nvPr/>
        </p:nvSpPr>
        <p:spPr>
          <a:xfrm>
            <a:off x="8664388" y="3321965"/>
            <a:ext cx="34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Edge directions shows the order of the execution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55937-1237-4C9F-AC18-C951D7F883FE}"/>
              </a:ext>
            </a:extLst>
          </p:cNvPr>
          <p:cNvSpPr txBox="1"/>
          <p:nvPr/>
        </p:nvSpPr>
        <p:spPr>
          <a:xfrm>
            <a:off x="8664388" y="3965064"/>
            <a:ext cx="3406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Edge weights show the number of exchanged data between nodes</a:t>
            </a:r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F6ED8691-B152-4207-9782-2BD2DA6A2854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BC26D1-B3EC-4EA2-B8A9-FE72BF58B270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Architectural Segmentation &amp;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408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Previous Research of Fully Hardware and Fully Software Implementations</a:t>
            </a:r>
          </a:p>
        </p:txBody>
      </p:sp>
      <p:pic>
        <p:nvPicPr>
          <p:cNvPr id="9" name="Εικόνα 8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AE20F41D-7F57-4FDC-9FF1-7D8ED8D2A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1" y="1531244"/>
            <a:ext cx="7324538" cy="1590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49548-4AB1-438E-8EDB-B8F6EBDDF28F}"/>
              </a:ext>
            </a:extLst>
          </p:cNvPr>
          <p:cNvSpPr txBox="1"/>
          <p:nvPr/>
        </p:nvSpPr>
        <p:spPr>
          <a:xfrm>
            <a:off x="335275" y="4112173"/>
            <a:ext cx="1078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Fully Hw implementation design takes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25.1%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of the FPGA resources, while the Fully Sw takes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12.4%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777E5-D7B0-4EFF-805C-C4489C411F52}"/>
              </a:ext>
            </a:extLst>
          </p:cNvPr>
          <p:cNvSpPr txBox="1"/>
          <p:nvPr/>
        </p:nvSpPr>
        <p:spPr>
          <a:xfrm>
            <a:off x="329971" y="4719363"/>
            <a:ext cx="1078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Fully Sw implementation has an execution time of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137us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while the Fully Hw has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13.4us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566B8-CC47-4AA6-BE67-EB087ED5441F}"/>
              </a:ext>
            </a:extLst>
          </p:cNvPr>
          <p:cNvSpPr txBox="1"/>
          <p:nvPr/>
        </p:nvSpPr>
        <p:spPr>
          <a:xfrm>
            <a:off x="329971" y="5326883"/>
            <a:ext cx="1078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Thus, a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trade-off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between execution time and FPGA Resources must be made.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DCE3A-0D6E-42CC-93A1-21AAF80FA19B}"/>
              </a:ext>
            </a:extLst>
          </p:cNvPr>
          <p:cNvSpPr txBox="1"/>
          <p:nvPr/>
        </p:nvSpPr>
        <p:spPr>
          <a:xfrm>
            <a:off x="69830" y="3098373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FPGA Utilization Table &amp; Execution Time of each implementation</a:t>
            </a:r>
          </a:p>
        </p:txBody>
      </p: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C9E5D64E-E858-4E0F-87DB-32908BA8E37D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Hw/Sw Partitioning</a:t>
            </a:r>
          </a:p>
        </p:txBody>
      </p:sp>
      <p:pic>
        <p:nvPicPr>
          <p:cNvPr id="4" name="Εικόνα 3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B681444C-3F13-4605-82A6-3D872952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840802"/>
            <a:ext cx="6516009" cy="4248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3577CA-CBED-4DBB-9517-F6E47A54685E}"/>
              </a:ext>
            </a:extLst>
          </p:cNvPr>
          <p:cNvSpPr txBox="1"/>
          <p:nvPr/>
        </p:nvSpPr>
        <p:spPr>
          <a:xfrm>
            <a:off x="6797873" y="750642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{M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M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… , M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} = Processes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8DCD0-BE16-4D88-9A8D-6304F28AEF2B}"/>
              </a:ext>
            </a:extLst>
          </p:cNvPr>
          <p:cNvSpPr txBox="1"/>
          <p:nvPr/>
        </p:nvSpPr>
        <p:spPr>
          <a:xfrm>
            <a:off x="6797872" y="1119974"/>
            <a:ext cx="420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X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{0, 1}, 0 = Software, 1 = Hardware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E67F6-4428-4E04-96C4-BEF2DBDF321A}"/>
              </a:ext>
            </a:extLst>
          </p:cNvPr>
          <p:cNvSpPr txBox="1"/>
          <p:nvPr/>
        </p:nvSpPr>
        <p:spPr>
          <a:xfrm>
            <a:off x="6797874" y="1858638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</a:t>
            </a:r>
            <a:r>
              <a:rPr lang="el-GR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μ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= Soft-Core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7EE36-D961-4427-A6EB-8EC3C3CE44B0}"/>
              </a:ext>
            </a:extLst>
          </p:cNvPr>
          <p:cNvSpPr txBox="1"/>
          <p:nvPr/>
        </p:nvSpPr>
        <p:spPr>
          <a:xfrm>
            <a:off x="6797874" y="2227970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Area = Total Area Resources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4A288-7B8B-463A-8657-BA3F545D0D4C}"/>
              </a:ext>
            </a:extLst>
          </p:cNvPr>
          <p:cNvSpPr txBox="1"/>
          <p:nvPr/>
        </p:nvSpPr>
        <p:spPr>
          <a:xfrm>
            <a:off x="6797874" y="2597302"/>
            <a:ext cx="420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HM</a:t>
            </a:r>
            <a:r>
              <a:rPr lang="en-US" sz="11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blocks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Hardware Multipliers (DSPs)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C2B761-01A8-475C-9A31-FECE2B9503F2}"/>
              </a:ext>
            </a:extLst>
          </p:cNvPr>
          <p:cNvSpPr txBox="1"/>
          <p:nvPr/>
        </p:nvSpPr>
        <p:spPr>
          <a:xfrm>
            <a:off x="6797873" y="2966634"/>
            <a:ext cx="521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HM</a:t>
            </a:r>
            <a:r>
              <a:rPr lang="el-GR" sz="11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μ</a:t>
            </a:r>
            <a:r>
              <a:rPr lang="en-US" sz="11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Hardware Multipliers (DSPs)</a:t>
            </a:r>
            <a:r>
              <a:rPr lang="el-GR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by processor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E933A-23E1-42E6-B28F-730D85E189D8}"/>
              </a:ext>
            </a:extLst>
          </p:cNvPr>
          <p:cNvSpPr txBox="1"/>
          <p:nvPr/>
        </p:nvSpPr>
        <p:spPr>
          <a:xfrm>
            <a:off x="6797872" y="3334505"/>
            <a:ext cx="521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Memory = Total Memory Use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8288A-B842-400D-9EEA-0AB36506CA09}"/>
              </a:ext>
            </a:extLst>
          </p:cNvPr>
          <p:cNvSpPr txBox="1"/>
          <p:nvPr/>
        </p:nvSpPr>
        <p:spPr>
          <a:xfrm>
            <a:off x="6797872" y="3699116"/>
            <a:ext cx="521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</a:t>
            </a:r>
            <a:r>
              <a:rPr lang="en-US" sz="11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Total Execution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FCC11-4C2A-4E57-9CE1-B7ED6E4892B2}"/>
              </a:ext>
            </a:extLst>
          </p:cNvPr>
          <p:cNvSpPr txBox="1"/>
          <p:nvPr/>
        </p:nvSpPr>
        <p:spPr>
          <a:xfrm>
            <a:off x="6797872" y="1490037"/>
            <a:ext cx="420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Y</a:t>
            </a:r>
            <a:r>
              <a:rPr lang="en-US" sz="12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= {0, 1}, 0 = Serial, 1 = Parallel </a:t>
            </a:r>
          </a:p>
        </p:txBody>
      </p:sp>
      <p:cxnSp>
        <p:nvCxnSpPr>
          <p:cNvPr id="25" name="Ευθεία γραμμή σύνδεσης 24">
            <a:extLst>
              <a:ext uri="{FF2B5EF4-FFF2-40B4-BE49-F238E27FC236}">
                <a16:creationId xmlns:a16="http://schemas.microsoft.com/office/drawing/2014/main" id="{9A2AC17F-BC7C-4677-8F48-D59D4EDAF3FB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CB55D35D-5AB3-4026-9354-7F46CDD02B95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5387AA5-1CE6-4C2F-BB92-4049A007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5" y="840789"/>
            <a:ext cx="5571067" cy="3283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F97B-DF90-4A37-B808-1B35B5EF895F}"/>
              </a:ext>
            </a:extLst>
          </p:cNvPr>
          <p:cNvSpPr txBox="1"/>
          <p:nvPr/>
        </p:nvSpPr>
        <p:spPr>
          <a:xfrm>
            <a:off x="175846" y="60930"/>
            <a:ext cx="818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Nondominated Sorting Genetic Algorithm (NSGA </a:t>
            </a:r>
            <a:r>
              <a:rPr lang="en-US" sz="2400" b="1" dirty="0">
                <a:solidFill>
                  <a:schemeClr val="bg1"/>
                </a:solidFill>
              </a:rPr>
              <a:t>II</a:t>
            </a:r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) Solutions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70646-3E31-415B-93D0-A2BA16564EB1}"/>
              </a:ext>
            </a:extLst>
          </p:cNvPr>
          <p:cNvSpPr txBox="1"/>
          <p:nvPr/>
        </p:nvSpPr>
        <p:spPr>
          <a:xfrm>
            <a:off x="175846" y="4147931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Pareto-front Nondominated Solutions</a:t>
            </a:r>
          </a:p>
        </p:txBody>
      </p:sp>
      <p:pic>
        <p:nvPicPr>
          <p:cNvPr id="14" name="Εικόνα 13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FCF3D748-ECB0-4A46-80D5-6EECD5C7A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89" y="907841"/>
            <a:ext cx="4973724" cy="1480402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6EF322E8-1A41-4EC8-A539-8524B99C9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89" y="2628199"/>
            <a:ext cx="4667901" cy="3772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DDEAEF-0990-4610-AEE1-6C7421F2B35A}"/>
              </a:ext>
            </a:extLst>
          </p:cNvPr>
          <p:cNvSpPr txBox="1"/>
          <p:nvPr/>
        </p:nvSpPr>
        <p:spPr>
          <a:xfrm>
            <a:off x="6445089" y="2355730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5 Examples of Optimization 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CFF33-C084-4E4C-9A62-6F766F10DDFC}"/>
              </a:ext>
            </a:extLst>
          </p:cNvPr>
          <p:cNvSpPr txBox="1"/>
          <p:nvPr/>
        </p:nvSpPr>
        <p:spPr>
          <a:xfrm>
            <a:off x="6445089" y="6400625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Scheduling Diagram of the Solution S</a:t>
            </a:r>
            <a:r>
              <a:rPr lang="en-US" sz="80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5m</a:t>
            </a:r>
            <a:endParaRPr lang="en-US" sz="1050" i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21" name="Ευθεία γραμμή σύνδεσης 20">
            <a:extLst>
              <a:ext uri="{FF2B5EF4-FFF2-40B4-BE49-F238E27FC236}">
                <a16:creationId xmlns:a16="http://schemas.microsoft.com/office/drawing/2014/main" id="{639CFCC5-96E8-4EBB-BAEE-701876E2D332}"/>
              </a:ext>
            </a:extLst>
          </p:cNvPr>
          <p:cNvCxnSpPr/>
          <p:nvPr/>
        </p:nvCxnSpPr>
        <p:spPr>
          <a:xfrm>
            <a:off x="848139" y="1510748"/>
            <a:ext cx="464052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505B2EE2-32F2-4EF9-816C-024F85D36C53}"/>
              </a:ext>
            </a:extLst>
          </p:cNvPr>
          <p:cNvCxnSpPr>
            <a:cxnSpLocks/>
          </p:cNvCxnSpPr>
          <p:nvPr/>
        </p:nvCxnSpPr>
        <p:spPr>
          <a:xfrm flipV="1">
            <a:off x="4505775" y="981475"/>
            <a:ext cx="0" cy="275436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8D03B6-4CB2-45FA-B386-DD14E6689B08}"/>
              </a:ext>
            </a:extLst>
          </p:cNvPr>
          <p:cNvSpPr txBox="1"/>
          <p:nvPr/>
        </p:nvSpPr>
        <p:spPr>
          <a:xfrm>
            <a:off x="175844" y="4639366"/>
            <a:ext cx="605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Execution Time of the NSGA-</a:t>
            </a:r>
            <a:r>
              <a:rPr lang="en-US" sz="2000" dirty="0">
                <a:solidFill>
                  <a:schemeClr val="bg1"/>
                </a:solidFill>
              </a:rPr>
              <a:t>II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was 1.38’ running in an</a:t>
            </a:r>
          </a:p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Intel Core i3 CPU 350 @2.27GHz, 4GB RAM</a:t>
            </a:r>
          </a:p>
        </p:txBody>
      </p:sp>
      <p:sp>
        <p:nvSpPr>
          <p:cNvPr id="2" name="Ορθογώνιο: Στρογγύλεμα γωνιών 1">
            <a:extLst>
              <a:ext uri="{FF2B5EF4-FFF2-40B4-BE49-F238E27FC236}">
                <a16:creationId xmlns:a16="http://schemas.microsoft.com/office/drawing/2014/main" id="{4F449D64-04CE-46BD-84AB-A9242F714105}"/>
              </a:ext>
            </a:extLst>
          </p:cNvPr>
          <p:cNvSpPr/>
          <p:nvPr/>
        </p:nvSpPr>
        <p:spPr>
          <a:xfrm>
            <a:off x="996579" y="1585446"/>
            <a:ext cx="3360757" cy="2048399"/>
          </a:xfrm>
          <a:prstGeom prst="roundRect">
            <a:avLst/>
          </a:prstGeom>
          <a:noFill/>
          <a:ln w="38100">
            <a:solidFill>
              <a:srgbClr val="0F0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8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8" grpId="0"/>
      <p:bldP spid="25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C16162-B90E-4CB7-9B25-21090EFAF9EB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28076B0D-F2A9-49DC-A6CC-800127BCDB8D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93A87-5CB2-4F40-999E-3CA5B0A964FF}"/>
              </a:ext>
            </a:extLst>
          </p:cNvPr>
          <p:cNvSpPr txBox="1"/>
          <p:nvPr/>
        </p:nvSpPr>
        <p:spPr>
          <a:xfrm>
            <a:off x="1106905" y="2113137"/>
            <a:ext cx="183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AC Motors &amp;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Servo Systems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Working Principle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9BD62-DB03-4355-A254-B5C2995373B0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8F8F0F88-305D-4882-B935-53048482C6D7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907E5-A46F-45A5-8553-1093B19C4008}"/>
              </a:ext>
            </a:extLst>
          </p:cNvPr>
          <p:cNvSpPr txBox="1"/>
          <p:nvPr/>
        </p:nvSpPr>
        <p:spPr>
          <a:xfrm>
            <a:off x="2568136" y="3821534"/>
            <a:ext cx="343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 Algorithm 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7806C-1C89-4214-B941-A2948ED9EBA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7839C5-BBD8-45E9-BA06-0D3EF1257B03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0EED-F97E-4484-9EB7-D4221AE96313}"/>
              </a:ext>
            </a:extLst>
          </p:cNvPr>
          <p:cNvSpPr txBox="1"/>
          <p:nvPr/>
        </p:nvSpPr>
        <p:spPr>
          <a:xfrm>
            <a:off x="4829284" y="2451820"/>
            <a:ext cx="327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Architectural Segmentation/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Representation/Partitioning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9D6B4AE7-AC52-4290-BE6C-EAF0B595B44C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6710659" y="3429000"/>
            <a:ext cx="2016771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Hexagon 13">
            <a:extLst>
              <a:ext uri="{FF2B5EF4-FFF2-40B4-BE49-F238E27FC236}">
                <a16:creationId xmlns:a16="http://schemas.microsoft.com/office/drawing/2014/main" id="{C335AED3-B64F-4783-A415-5D67EEEA7FE7}"/>
              </a:ext>
            </a:extLst>
          </p:cNvPr>
          <p:cNvSpPr/>
          <p:nvPr/>
        </p:nvSpPr>
        <p:spPr>
          <a:xfrm>
            <a:off x="8393569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D608E5-F48B-499E-8B23-E16380C8C6A9}"/>
              </a:ext>
            </a:extLst>
          </p:cNvPr>
          <p:cNvSpPr txBox="1"/>
          <p:nvPr/>
        </p:nvSpPr>
        <p:spPr>
          <a:xfrm>
            <a:off x="7717301" y="3821534"/>
            <a:ext cx="18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Experimental Topology</a:t>
            </a:r>
          </a:p>
        </p:txBody>
      </p:sp>
    </p:spTree>
    <p:extLst>
      <p:ext uri="{BB962C8B-B14F-4D97-AF65-F5344CB8AC3E}">
        <p14:creationId xmlns:p14="http://schemas.microsoft.com/office/powerpoint/2010/main" val="37925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Previous Research of Fully Hardware and Fully Software Implementations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4A02CF-BA3E-4823-ADB5-7BB34F63D3E8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283F26C-D5F4-4F59-90E1-02FB0095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1003627"/>
            <a:ext cx="4129453" cy="499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05F40-F8E7-44B3-A64B-97BCA506FE9B}"/>
              </a:ext>
            </a:extLst>
          </p:cNvPr>
          <p:cNvSpPr txBox="1"/>
          <p:nvPr/>
        </p:nvSpPr>
        <p:spPr>
          <a:xfrm>
            <a:off x="175847" y="6017425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Synthesized Architecture of S</a:t>
            </a:r>
            <a:r>
              <a:rPr lang="en-US" sz="80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5m</a:t>
            </a:r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 Solution in Virtex-5, XC5VSX50T</a:t>
            </a:r>
          </a:p>
        </p:txBody>
      </p:sp>
      <p:pic>
        <p:nvPicPr>
          <p:cNvPr id="11" name="Εικόνα 10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B81F4636-6FEB-46C2-9A3E-747823758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55" y="1003627"/>
            <a:ext cx="4048690" cy="1257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DB247-CD4C-4C41-8177-88352965EC87}"/>
              </a:ext>
            </a:extLst>
          </p:cNvPr>
          <p:cNvSpPr txBox="1"/>
          <p:nvPr/>
        </p:nvSpPr>
        <p:spPr>
          <a:xfrm>
            <a:off x="5321176" y="2261102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Estimated-Actual Results of 3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A7EFD-3EE1-4237-A31A-9F9AC81A52E9}"/>
              </a:ext>
            </a:extLst>
          </p:cNvPr>
          <p:cNvSpPr txBox="1"/>
          <p:nvPr/>
        </p:nvSpPr>
        <p:spPr>
          <a:xfrm>
            <a:off x="4697044" y="3000171"/>
            <a:ext cx="605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Area Maximum Error is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2.24%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 which is quite accurate.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D1194-CB5F-47A7-9AEC-7C9C3E35DEC3}"/>
              </a:ext>
            </a:extLst>
          </p:cNvPr>
          <p:cNvSpPr txBox="1"/>
          <p:nvPr/>
        </p:nvSpPr>
        <p:spPr>
          <a:xfrm>
            <a:off x="4697043" y="3572438"/>
            <a:ext cx="622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But, Timing Maximum Error is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5.6%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,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which is not so good.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4D7E7-DCDA-4EC9-8A18-B777E371C278}"/>
              </a:ext>
            </a:extLst>
          </p:cNvPr>
          <p:cNvSpPr txBox="1"/>
          <p:nvPr/>
        </p:nvSpPr>
        <p:spPr>
          <a:xfrm>
            <a:off x="4697042" y="4139350"/>
            <a:ext cx="719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This is because we did not take into consideration the </a:t>
            </a:r>
            <a:r>
              <a:rPr lang="en-US" sz="2000" dirty="0">
                <a:solidFill>
                  <a:srgbClr val="539160"/>
                </a:solidFill>
                <a:latin typeface="Jura" panose="02000303000000000000" pitchFamily="2" charset="0"/>
                <a:ea typeface="Jura" panose="02000303000000000000" pitchFamily="2" charset="0"/>
              </a:rPr>
              <a:t>communication latency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between Hardware and Software Modules</a:t>
            </a:r>
          </a:p>
        </p:txBody>
      </p:sp>
      <p:pic>
        <p:nvPicPr>
          <p:cNvPr id="17" name="Εικόνα 16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4B11E3F2-E658-4EA4-848A-724DC3BC1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20" y="5100361"/>
            <a:ext cx="4467849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95377" y="58926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Experimental Topology &amp; Results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4A02CF-BA3E-4823-ADB5-7BB34F63D3E8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 descr="Εικόνα που περιέχει εσωτερικό, πίνακας, καθιστός, γραφείο&#10;&#10;Περιγραφή που δημιουργήθηκε αυτόματα">
            <a:extLst>
              <a:ext uri="{FF2B5EF4-FFF2-40B4-BE49-F238E27FC236}">
                <a16:creationId xmlns:a16="http://schemas.microsoft.com/office/drawing/2014/main" id="{27C14FEC-4838-4499-810F-885C204DC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6" y="1171403"/>
            <a:ext cx="5327508" cy="293069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340872C4-14BA-4B12-9B8B-6F9228C09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18" y="3429000"/>
            <a:ext cx="4458322" cy="2591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84595-E151-4BB9-A4B0-273BF7550875}"/>
              </a:ext>
            </a:extLst>
          </p:cNvPr>
          <p:cNvSpPr txBox="1"/>
          <p:nvPr/>
        </p:nvSpPr>
        <p:spPr>
          <a:xfrm>
            <a:off x="360958" y="4102100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Experimental Topology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A72B1-731F-4854-BEA8-20879881E455}"/>
              </a:ext>
            </a:extLst>
          </p:cNvPr>
          <p:cNvSpPr txBox="1"/>
          <p:nvPr/>
        </p:nvSpPr>
        <p:spPr>
          <a:xfrm>
            <a:off x="6469518" y="6020162"/>
            <a:ext cx="404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Estimated &amp; Measured Angular Position at 500rpm</a:t>
            </a:r>
          </a:p>
        </p:txBody>
      </p:sp>
    </p:spTree>
    <p:extLst>
      <p:ext uri="{BB962C8B-B14F-4D97-AF65-F5344CB8AC3E}">
        <p14:creationId xmlns:p14="http://schemas.microsoft.com/office/powerpoint/2010/main" val="28887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6B8CBF10-C45D-432C-82F0-0B7477917F5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5DE1036-0271-4ED4-86E1-FCADF58B3882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B3AE1-1745-4DB1-B86C-E789263B9D83}"/>
                  </a:ext>
                </a:extLst>
              </p:cNvPr>
              <p:cNvSpPr txBox="1"/>
              <p:nvPr/>
            </p:nvSpPr>
            <p:spPr>
              <a:xfrm>
                <a:off x="581762" y="1005631"/>
                <a:ext cx="73140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Jura" panose="02000303000000000000" pitchFamily="2" charset="0"/>
                    <a:ea typeface="Jura" panose="02000303000000000000" pitchFamily="2" charset="0"/>
                  </a:rPr>
                  <a:t>Why the phase margin was chosen 60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Jura" panose="02000303000000000000" pitchFamily="2" charset="0"/>
                    <a:ea typeface="Jura" panose="02000303000000000000" pitchFamily="2" charset="0"/>
                  </a:rPr>
                  <a:t> ?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B3AE1-1745-4DB1-B86C-E789263B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2" y="1005631"/>
                <a:ext cx="7314009" cy="523220"/>
              </a:xfrm>
              <a:prstGeom prst="rect">
                <a:avLst/>
              </a:prstGeom>
              <a:blipFill>
                <a:blip r:embed="rId3"/>
                <a:stretch>
                  <a:fillRect l="-150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1B13C91-9BE7-4D78-9DE2-F90BEFFB78C1}"/>
              </a:ext>
            </a:extLst>
          </p:cNvPr>
          <p:cNvSpPr txBox="1"/>
          <p:nvPr/>
        </p:nvSpPr>
        <p:spPr>
          <a:xfrm>
            <a:off x="581762" y="3453038"/>
            <a:ext cx="10086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Why FPGAs are not so common in commercial applications for AC Drive Applications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C3574-BF2C-4B71-9044-B0E100F5D6DE}"/>
              </a:ext>
            </a:extLst>
          </p:cNvPr>
          <p:cNvSpPr txBox="1"/>
          <p:nvPr/>
        </p:nvSpPr>
        <p:spPr>
          <a:xfrm>
            <a:off x="581762" y="2013891"/>
            <a:ext cx="11131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Why EKF Calculation, instead of Lyapunov, MRAS(Model Reference Adaptive System) or Sliding Mode Observer Method 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7F2CC-B301-4340-B6E2-89C6BFA3BFAA}"/>
              </a:ext>
            </a:extLst>
          </p:cNvPr>
          <p:cNvSpPr txBox="1"/>
          <p:nvPr/>
        </p:nvSpPr>
        <p:spPr>
          <a:xfrm>
            <a:off x="195377" y="58926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Questions for Conversation…</a:t>
            </a:r>
          </a:p>
        </p:txBody>
      </p:sp>
    </p:spTree>
    <p:extLst>
      <p:ext uri="{BB962C8B-B14F-4D97-AF65-F5344CB8AC3E}">
        <p14:creationId xmlns:p14="http://schemas.microsoft.com/office/powerpoint/2010/main" val="34916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D42BE486-DD8A-4F0F-B15C-075179A861FB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96486EA-77DC-44CF-9D47-3B3D69AE6020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CC4E6-BC64-40ED-8241-BEAAAB3BF24C}"/>
              </a:ext>
            </a:extLst>
          </p:cNvPr>
          <p:cNvSpPr txBox="1"/>
          <p:nvPr/>
        </p:nvSpPr>
        <p:spPr>
          <a:xfrm>
            <a:off x="2875044" y="2678060"/>
            <a:ext cx="6441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Thank you for your time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2797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C16162-B90E-4CB7-9B25-21090EFAF9EB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28076B0D-F2A9-49DC-A6CC-800127BCDB8D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93A87-5CB2-4F40-999E-3CA5B0A964FF}"/>
              </a:ext>
            </a:extLst>
          </p:cNvPr>
          <p:cNvSpPr txBox="1"/>
          <p:nvPr/>
        </p:nvSpPr>
        <p:spPr>
          <a:xfrm>
            <a:off x="1106905" y="2113137"/>
            <a:ext cx="183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AC Motors &amp;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Servo Systems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Working Principle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9BD62-DB03-4355-A254-B5C2995373B0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8F8F0F88-305D-4882-B935-53048482C6D7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907E5-A46F-45A5-8553-1093B19C4008}"/>
              </a:ext>
            </a:extLst>
          </p:cNvPr>
          <p:cNvSpPr txBox="1"/>
          <p:nvPr/>
        </p:nvSpPr>
        <p:spPr>
          <a:xfrm>
            <a:off x="2568136" y="3821534"/>
            <a:ext cx="343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 Algorithm 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7806C-1C89-4214-B941-A2948ED9EBA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7839C5-BBD8-45E9-BA06-0D3EF1257B03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0EED-F97E-4484-9EB7-D4221AE96313}"/>
              </a:ext>
            </a:extLst>
          </p:cNvPr>
          <p:cNvSpPr txBox="1"/>
          <p:nvPr/>
        </p:nvSpPr>
        <p:spPr>
          <a:xfrm>
            <a:off x="4829284" y="2451820"/>
            <a:ext cx="327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Architectural Segmentation/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Representation/Partitioning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9D6B4AE7-AC52-4290-BE6C-EAF0B595B44C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6710659" y="3429000"/>
            <a:ext cx="2016771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Hexagon 13">
            <a:extLst>
              <a:ext uri="{FF2B5EF4-FFF2-40B4-BE49-F238E27FC236}">
                <a16:creationId xmlns:a16="http://schemas.microsoft.com/office/drawing/2014/main" id="{C335AED3-B64F-4783-A415-5D67EEEA7FE7}"/>
              </a:ext>
            </a:extLst>
          </p:cNvPr>
          <p:cNvSpPr/>
          <p:nvPr/>
        </p:nvSpPr>
        <p:spPr>
          <a:xfrm>
            <a:off x="8393569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D608E5-F48B-499E-8B23-E16380C8C6A9}"/>
              </a:ext>
            </a:extLst>
          </p:cNvPr>
          <p:cNvSpPr txBox="1"/>
          <p:nvPr/>
        </p:nvSpPr>
        <p:spPr>
          <a:xfrm>
            <a:off x="7670625" y="3825964"/>
            <a:ext cx="18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Experimental Topology</a:t>
            </a:r>
          </a:p>
        </p:txBody>
      </p:sp>
    </p:spTree>
    <p:extLst>
      <p:ext uri="{BB962C8B-B14F-4D97-AF65-F5344CB8AC3E}">
        <p14:creationId xmlns:p14="http://schemas.microsoft.com/office/powerpoint/2010/main" val="40066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8" grpId="0" animBg="1"/>
      <p:bldP spid="11" grpId="0"/>
      <p:bldP spid="14" grpId="0" animBg="1"/>
      <p:bldP spid="15" grpId="0"/>
      <p:bldP spid="1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AC7C136-DA28-4701-AF29-BB88E2CE9EDD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C10580A-6609-456D-A76E-2CA92A4F456B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1E4DE-B0F5-45E0-B917-BF569341B71E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9E137-2F0F-4241-86A8-DC4CE4465151}"/>
              </a:ext>
            </a:extLst>
          </p:cNvPr>
          <p:cNvSpPr txBox="1"/>
          <p:nvPr/>
        </p:nvSpPr>
        <p:spPr>
          <a:xfrm>
            <a:off x="1028875" y="1458812"/>
            <a:ext cx="467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Electric Motors</a:t>
            </a:r>
          </a:p>
        </p:txBody>
      </p:sp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197267F0-2EE1-4E43-B72C-43F2AE08F0B1}"/>
              </a:ext>
            </a:extLst>
          </p:cNvPr>
          <p:cNvCxnSpPr>
            <a:cxnSpLocks/>
          </p:cNvCxnSpPr>
          <p:nvPr/>
        </p:nvCxnSpPr>
        <p:spPr>
          <a:xfrm flipH="1">
            <a:off x="1979923" y="1982032"/>
            <a:ext cx="1219200" cy="9541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F3814389-B784-48CA-9B5E-8E64E3CA7940}"/>
              </a:ext>
            </a:extLst>
          </p:cNvPr>
          <p:cNvCxnSpPr>
            <a:cxnSpLocks/>
          </p:cNvCxnSpPr>
          <p:nvPr/>
        </p:nvCxnSpPr>
        <p:spPr>
          <a:xfrm>
            <a:off x="3465823" y="1982032"/>
            <a:ext cx="1179996" cy="9541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064BA-3021-4B99-9FFD-7F08BD78B017}"/>
              </a:ext>
            </a:extLst>
          </p:cNvPr>
          <p:cNvSpPr txBox="1"/>
          <p:nvPr/>
        </p:nvSpPr>
        <p:spPr>
          <a:xfrm>
            <a:off x="-454818" y="2936188"/>
            <a:ext cx="467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DC Motors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8F170-15FA-493D-8E67-062D5AB5A81B}"/>
              </a:ext>
            </a:extLst>
          </p:cNvPr>
          <p:cNvSpPr txBox="1"/>
          <p:nvPr/>
        </p:nvSpPr>
        <p:spPr>
          <a:xfrm>
            <a:off x="2310297" y="2936188"/>
            <a:ext cx="467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AC Motors</a:t>
            </a:r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A01EFF77-AF7D-4421-8F6C-82280E811F10}"/>
              </a:ext>
            </a:extLst>
          </p:cNvPr>
          <p:cNvCxnSpPr>
            <a:cxnSpLocks/>
          </p:cNvCxnSpPr>
          <p:nvPr/>
        </p:nvCxnSpPr>
        <p:spPr>
          <a:xfrm flipH="1">
            <a:off x="3300723" y="3459408"/>
            <a:ext cx="1219200" cy="9541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Ευθύγραμμο βέλος σύνδεσης 12">
            <a:extLst>
              <a:ext uri="{FF2B5EF4-FFF2-40B4-BE49-F238E27FC236}">
                <a16:creationId xmlns:a16="http://schemas.microsoft.com/office/drawing/2014/main" id="{ED6A98EC-5EA8-4F35-8372-A9AC572EF254}"/>
              </a:ext>
            </a:extLst>
          </p:cNvPr>
          <p:cNvCxnSpPr>
            <a:cxnSpLocks/>
          </p:cNvCxnSpPr>
          <p:nvPr/>
        </p:nvCxnSpPr>
        <p:spPr>
          <a:xfrm>
            <a:off x="4786623" y="3459408"/>
            <a:ext cx="1179996" cy="9541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083E7-B2D0-4B5B-868C-FCFFFEF2AFD4}"/>
              </a:ext>
            </a:extLst>
          </p:cNvPr>
          <p:cNvSpPr txBox="1"/>
          <p:nvPr/>
        </p:nvSpPr>
        <p:spPr>
          <a:xfrm>
            <a:off x="965201" y="4413564"/>
            <a:ext cx="467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Asynchronous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28143-7F8E-4CCF-8743-1441E2BAEA99}"/>
              </a:ext>
            </a:extLst>
          </p:cNvPr>
          <p:cNvSpPr txBox="1"/>
          <p:nvPr/>
        </p:nvSpPr>
        <p:spPr>
          <a:xfrm>
            <a:off x="3531878" y="4411990"/>
            <a:ext cx="467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Synchronous</a:t>
            </a:r>
          </a:p>
        </p:txBody>
      </p:sp>
      <p:sp>
        <p:nvSpPr>
          <p:cNvPr id="2" name="Οβάλ 1">
            <a:extLst>
              <a:ext uri="{FF2B5EF4-FFF2-40B4-BE49-F238E27FC236}">
                <a16:creationId xmlns:a16="http://schemas.microsoft.com/office/drawing/2014/main" id="{8AA6EEE4-02D9-42C6-A4A6-DA2EEC1B4383}"/>
              </a:ext>
            </a:extLst>
          </p:cNvPr>
          <p:cNvSpPr/>
          <p:nvPr/>
        </p:nvSpPr>
        <p:spPr>
          <a:xfrm>
            <a:off x="4751078" y="4180788"/>
            <a:ext cx="2299977" cy="987198"/>
          </a:xfrm>
          <a:prstGeom prst="ellipse">
            <a:avLst/>
          </a:prstGeom>
          <a:noFill/>
          <a:ln w="38100">
            <a:solidFill>
              <a:srgbClr val="123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EADE4E1-24EC-4C8E-A22A-B20A0F053A0A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17A68C-7F61-4D78-A876-19CA1DD7CEBA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Synchronous Motors</a:t>
            </a:r>
          </a:p>
        </p:txBody>
      </p:sp>
      <p:pic>
        <p:nvPicPr>
          <p:cNvPr id="4" name="How does an Induction Motor work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9BAED6F-3EB7-48AA-B5DC-344982F4C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0424" y="2476312"/>
            <a:ext cx="7005113" cy="3940376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54CBAE1-7ED2-45A1-BED0-8AD3769FD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1" y="590264"/>
            <a:ext cx="4147782" cy="233585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22" name="Εικόνα 21" descr="Εικόνα που περιέχει μπλε&#10;&#10;Περιγραφή που δημιουργήθηκε αυτόματα">
            <a:extLst>
              <a:ext uri="{FF2B5EF4-FFF2-40B4-BE49-F238E27FC236}">
                <a16:creationId xmlns:a16="http://schemas.microsoft.com/office/drawing/2014/main" id="{ED73AACE-6B40-411F-9831-E1A4149A3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9" y="2993789"/>
            <a:ext cx="3073248" cy="34228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00D8F5-9CCA-4EBA-844D-5314628428D9}"/>
              </a:ext>
            </a:extLst>
          </p:cNvPr>
          <p:cNvSpPr txBox="1"/>
          <p:nvPr/>
        </p:nvSpPr>
        <p:spPr>
          <a:xfrm>
            <a:off x="330184" y="6385018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Stator Windings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4C00A2-5B3D-4759-AFE1-7A97FCB7CFA2}"/>
              </a:ext>
            </a:extLst>
          </p:cNvPr>
          <p:cNvSpPr txBox="1"/>
          <p:nvPr/>
        </p:nvSpPr>
        <p:spPr>
          <a:xfrm>
            <a:off x="4786623" y="6451925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Rotating Magnetic Field of Stator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5153A7-FBA4-4307-956B-4F8A9D54A190}"/>
                  </a:ext>
                </a:extLst>
              </p:cNvPr>
              <p:cNvSpPr txBox="1"/>
              <p:nvPr/>
            </p:nvSpPr>
            <p:spPr>
              <a:xfrm>
                <a:off x="4899991" y="1006236"/>
                <a:ext cx="26305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l-G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l-G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5153A7-FBA4-4307-956B-4F8A9D54A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991" y="1006236"/>
                <a:ext cx="2630557" cy="307777"/>
              </a:xfrm>
              <a:prstGeom prst="rect">
                <a:avLst/>
              </a:prstGeom>
              <a:blipFill>
                <a:blip r:embed="rId8"/>
                <a:stretch>
                  <a:fillRect l="-5568" t="-21569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89D3B8-AAC8-42B9-A23A-A2D7BF388425}"/>
                  </a:ext>
                </a:extLst>
              </p:cNvPr>
              <p:cNvSpPr txBox="1"/>
              <p:nvPr/>
            </p:nvSpPr>
            <p:spPr>
              <a:xfrm>
                <a:off x="4899991" y="1536216"/>
                <a:ext cx="2630557" cy="435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89D3B8-AAC8-42B9-A23A-A2D7BF388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991" y="1536216"/>
                <a:ext cx="2630557" cy="435247"/>
              </a:xfrm>
              <a:prstGeom prst="rect">
                <a:avLst/>
              </a:prstGeom>
              <a:blipFill>
                <a:blip r:embed="rId9"/>
                <a:stretch>
                  <a:fillRect l="-5568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9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7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  <p:bldP spid="2" grpId="0" animBg="1"/>
      <p:bldP spid="2" grpId="1" animBg="1"/>
      <p:bldP spid="19" grpId="0"/>
      <p:bldP spid="23" grpId="0"/>
      <p:bldP spid="24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Simple Servo System with Sensor Feedback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4A02CF-BA3E-4823-ADB5-7BB34F63D3E8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788F9B20-C67A-43F5-A82D-7D5A243F8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11" y="1483779"/>
            <a:ext cx="7920377" cy="3890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109F7-6DBB-4E3B-B5D6-92752AA51D01}"/>
              </a:ext>
            </a:extLst>
          </p:cNvPr>
          <p:cNvSpPr txBox="1"/>
          <p:nvPr/>
        </p:nvSpPr>
        <p:spPr>
          <a:xfrm>
            <a:off x="2135811" y="5374220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Closed Loop Servo System</a:t>
            </a:r>
          </a:p>
        </p:txBody>
      </p:sp>
    </p:spTree>
    <p:extLst>
      <p:ext uri="{BB962C8B-B14F-4D97-AF65-F5344CB8AC3E}">
        <p14:creationId xmlns:p14="http://schemas.microsoft.com/office/powerpoint/2010/main" val="3278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49C61FC8-0BB2-419D-A1CE-AFEB649487C2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54FDE9-18EE-41AB-8CF5-F691345129FC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Sensorless Servo System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D364AB77-807B-4114-98D7-A4DD306D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862206"/>
            <a:ext cx="4715533" cy="3410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5ECD1-1902-4D0B-97DE-AF68C9705BD8}"/>
              </a:ext>
            </a:extLst>
          </p:cNvPr>
          <p:cNvSpPr txBox="1"/>
          <p:nvPr/>
        </p:nvSpPr>
        <p:spPr>
          <a:xfrm>
            <a:off x="175847" y="4272632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Schematic of the Control Application (Speed Controller)</a:t>
            </a:r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A42EB21C-044A-46E3-88E2-00047C42B6ED}"/>
              </a:ext>
            </a:extLst>
          </p:cNvPr>
          <p:cNvSpPr/>
          <p:nvPr/>
        </p:nvSpPr>
        <p:spPr>
          <a:xfrm>
            <a:off x="481045" y="2510103"/>
            <a:ext cx="303815" cy="27119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C2CB3049-C414-45DB-B191-03E3621F43FB}"/>
              </a:ext>
            </a:extLst>
          </p:cNvPr>
          <p:cNvSpPr/>
          <p:nvPr/>
        </p:nvSpPr>
        <p:spPr>
          <a:xfrm>
            <a:off x="789880" y="3044773"/>
            <a:ext cx="303815" cy="27119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EBCA57B-4210-4D81-AECF-161EDDFFC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13" y="3071203"/>
            <a:ext cx="5818155" cy="24028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25FC8A-18E9-43B5-9771-424BBBBF7DCF}"/>
              </a:ext>
            </a:extLst>
          </p:cNvPr>
          <p:cNvSpPr txBox="1"/>
          <p:nvPr/>
        </p:nvSpPr>
        <p:spPr>
          <a:xfrm>
            <a:off x="5505413" y="2019024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Speed Controller (PI)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91091-04FA-4319-9BA1-32D75BF1F8D1}"/>
              </a:ext>
            </a:extLst>
          </p:cNvPr>
          <p:cNvSpPr txBox="1"/>
          <p:nvPr/>
        </p:nvSpPr>
        <p:spPr>
          <a:xfrm>
            <a:off x="5505413" y="2345058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-Input = Desirable Velocity (</a:t>
            </a:r>
            <a:r>
              <a:rPr lang="el-GR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ω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990EA-7AD1-4A55-8BD2-760D0F0CC1B2}"/>
              </a:ext>
            </a:extLst>
          </p:cNvPr>
          <p:cNvSpPr txBox="1"/>
          <p:nvPr/>
        </p:nvSpPr>
        <p:spPr>
          <a:xfrm>
            <a:off x="5505413" y="2671092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-Output = Current Reference Signal (Isq) </a:t>
            </a:r>
          </a:p>
        </p:txBody>
      </p:sp>
      <p:sp>
        <p:nvSpPr>
          <p:cNvPr id="22" name="Οβάλ 21">
            <a:extLst>
              <a:ext uri="{FF2B5EF4-FFF2-40B4-BE49-F238E27FC236}">
                <a16:creationId xmlns:a16="http://schemas.microsoft.com/office/drawing/2014/main" id="{658A78CE-47DB-437E-A310-C58768300E0D}"/>
              </a:ext>
            </a:extLst>
          </p:cNvPr>
          <p:cNvSpPr/>
          <p:nvPr/>
        </p:nvSpPr>
        <p:spPr>
          <a:xfrm>
            <a:off x="435342" y="1701730"/>
            <a:ext cx="699036" cy="6243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Οβάλ 22">
            <a:extLst>
              <a:ext uri="{FF2B5EF4-FFF2-40B4-BE49-F238E27FC236}">
                <a16:creationId xmlns:a16="http://schemas.microsoft.com/office/drawing/2014/main" id="{F858E1FB-1651-4DB7-B241-0DDB2F576862}"/>
              </a:ext>
            </a:extLst>
          </p:cNvPr>
          <p:cNvSpPr/>
          <p:nvPr/>
        </p:nvSpPr>
        <p:spPr>
          <a:xfrm>
            <a:off x="1327781" y="1302030"/>
            <a:ext cx="930227" cy="6681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BC6F206C-025E-4235-9DBE-9F734BD00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76" y="3315970"/>
            <a:ext cx="3332665" cy="1965417"/>
          </a:xfrm>
          <a:prstGeom prst="rect">
            <a:avLst/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546D86AD-06AB-482F-8734-11677B5EB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23" y="3315969"/>
            <a:ext cx="3431677" cy="19654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962D08-0157-41F7-8714-D2A29A25C238}"/>
              </a:ext>
            </a:extLst>
          </p:cNvPr>
          <p:cNvSpPr txBox="1"/>
          <p:nvPr/>
        </p:nvSpPr>
        <p:spPr>
          <a:xfrm>
            <a:off x="5084783" y="1926013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Inverse Clarke-Transformation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C27EE-FBBB-45C9-AFDE-AE1239E2C084}"/>
              </a:ext>
            </a:extLst>
          </p:cNvPr>
          <p:cNvSpPr txBox="1"/>
          <p:nvPr/>
        </p:nvSpPr>
        <p:spPr>
          <a:xfrm>
            <a:off x="5084783" y="2382558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-Input = I</a:t>
            </a:r>
            <a:r>
              <a:rPr lang="en-US" sz="14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 (Torque), </a:t>
            </a:r>
            <a:r>
              <a:rPr lang="en-US" sz="2000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I</a:t>
            </a:r>
            <a:r>
              <a:rPr lang="en-US" sz="1600" dirty="0" err="1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q</a:t>
            </a:r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(Magnetic Flux)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7FC349-5BBD-45A2-B291-F78E64519370}"/>
              </a:ext>
            </a:extLst>
          </p:cNvPr>
          <p:cNvSpPr txBox="1"/>
          <p:nvPr/>
        </p:nvSpPr>
        <p:spPr>
          <a:xfrm>
            <a:off x="5084783" y="2839103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-Output = 3phase Current Signals</a:t>
            </a:r>
          </a:p>
        </p:txBody>
      </p:sp>
      <p:pic>
        <p:nvPicPr>
          <p:cNvPr id="33" name="Εικόνα 32">
            <a:extLst>
              <a:ext uri="{FF2B5EF4-FFF2-40B4-BE49-F238E27FC236}">
                <a16:creationId xmlns:a16="http://schemas.microsoft.com/office/drawing/2014/main" id="{E1304A86-4BCF-46A9-B17F-7F406F71D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13" y="1849519"/>
            <a:ext cx="5610103" cy="43927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771D6-8F1D-4702-9B23-4B62FED5DC91}"/>
              </a:ext>
            </a:extLst>
          </p:cNvPr>
          <p:cNvSpPr txBox="1"/>
          <p:nvPr/>
        </p:nvSpPr>
        <p:spPr>
          <a:xfrm>
            <a:off x="5389583" y="1072465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Space Vector Modulation (SVM)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010CB9-353A-4B88-9298-074C5F3EDB0B}"/>
              </a:ext>
            </a:extLst>
          </p:cNvPr>
          <p:cNvSpPr txBox="1"/>
          <p:nvPr/>
        </p:nvSpPr>
        <p:spPr>
          <a:xfrm>
            <a:off x="5389583" y="1421440"/>
            <a:ext cx="603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Opens &amp; Closes the Inverter (VSI) switches (IGBT)</a:t>
            </a:r>
          </a:p>
        </p:txBody>
      </p:sp>
      <p:sp>
        <p:nvSpPr>
          <p:cNvPr id="36" name="Οβάλ 35">
            <a:extLst>
              <a:ext uri="{FF2B5EF4-FFF2-40B4-BE49-F238E27FC236}">
                <a16:creationId xmlns:a16="http://schemas.microsoft.com/office/drawing/2014/main" id="{C2CE0319-04F2-40F5-B7B3-83ED02115A68}"/>
              </a:ext>
            </a:extLst>
          </p:cNvPr>
          <p:cNvSpPr/>
          <p:nvPr/>
        </p:nvSpPr>
        <p:spPr>
          <a:xfrm>
            <a:off x="2502203" y="1302030"/>
            <a:ext cx="508016" cy="6681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ADA8644F-8DF4-407A-A339-2B142F9B523F}"/>
              </a:ext>
            </a:extLst>
          </p:cNvPr>
          <p:cNvSpPr/>
          <p:nvPr/>
        </p:nvSpPr>
        <p:spPr>
          <a:xfrm>
            <a:off x="1134379" y="2209801"/>
            <a:ext cx="1835902" cy="1530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8DB23445-BB7C-4FBA-9B52-E78E911AB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42" y="1437843"/>
            <a:ext cx="5758979" cy="3683547"/>
          </a:xfrm>
          <a:prstGeom prst="rect">
            <a:avLst/>
          </a:prstGeom>
        </p:spPr>
      </p:pic>
      <p:pic>
        <p:nvPicPr>
          <p:cNvPr id="40" name="Εικόνα 39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EB77E7F2-CC26-4A40-8CB2-86FA178E2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9" y="4949792"/>
            <a:ext cx="4793773" cy="13349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42C1E5-BC8C-4815-AB5D-B40440DCA244}"/>
              </a:ext>
            </a:extLst>
          </p:cNvPr>
          <p:cNvSpPr txBox="1"/>
          <p:nvPr/>
        </p:nvSpPr>
        <p:spPr>
          <a:xfrm>
            <a:off x="5284145" y="1005527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Extended Kalman Filter Equations(EKF)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EADD21-DC3D-4A60-91E8-6F853989B3FB}"/>
              </a:ext>
            </a:extLst>
          </p:cNvPr>
          <p:cNvSpPr txBox="1"/>
          <p:nvPr/>
        </p:nvSpPr>
        <p:spPr>
          <a:xfrm>
            <a:off x="175847" y="6284767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Motor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6611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 animBg="1"/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3" grpId="0" animBg="1"/>
      <p:bldP spid="30" grpId="0"/>
      <p:bldP spid="30" grpId="1"/>
      <p:bldP spid="31" grpId="0"/>
      <p:bldP spid="31" grpId="1"/>
      <p:bldP spid="32" grpId="0"/>
      <p:bldP spid="32" grpId="1"/>
      <p:bldP spid="34" grpId="0"/>
      <p:bldP spid="34" grpId="1"/>
      <p:bldP spid="35" grpId="0"/>
      <p:bldP spid="35" grpId="1"/>
      <p:bldP spid="36" grpId="0" animBg="1"/>
      <p:bldP spid="37" grpId="0" animBg="1"/>
      <p:bldP spid="41" grpId="0"/>
      <p:bldP spid="41" grpId="1"/>
      <p:bldP spid="42" grpId="0"/>
      <p:bldP spid="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C16162-B90E-4CB7-9B25-21090EFAF9EB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28076B0D-F2A9-49DC-A6CC-800127BCDB8D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93A87-5CB2-4F40-999E-3CA5B0A964FF}"/>
              </a:ext>
            </a:extLst>
          </p:cNvPr>
          <p:cNvSpPr txBox="1"/>
          <p:nvPr/>
        </p:nvSpPr>
        <p:spPr>
          <a:xfrm>
            <a:off x="1106905" y="2113137"/>
            <a:ext cx="183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AC Motors &amp;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Servo Systems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Working Principle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9BD62-DB03-4355-A254-B5C2995373B0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8F8F0F88-305D-4882-B935-53048482C6D7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907E5-A46F-45A5-8553-1093B19C4008}"/>
              </a:ext>
            </a:extLst>
          </p:cNvPr>
          <p:cNvSpPr txBox="1"/>
          <p:nvPr/>
        </p:nvSpPr>
        <p:spPr>
          <a:xfrm>
            <a:off x="2568136" y="3821534"/>
            <a:ext cx="343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 Algorithm 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</a:t>
            </a: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 Algorithm Requirements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4A02CF-BA3E-4823-ADB5-7BB34F63D3E8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1D5AAF-1CAC-4BC9-BD32-5D71D80962EE}"/>
              </a:ext>
            </a:extLst>
          </p:cNvPr>
          <p:cNvSpPr txBox="1"/>
          <p:nvPr/>
        </p:nvSpPr>
        <p:spPr>
          <a:xfrm>
            <a:off x="175847" y="981475"/>
            <a:ext cx="603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The control Algorithm must achieve: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ED4ED-B058-4607-9C35-FF224D741CC8}"/>
              </a:ext>
            </a:extLst>
          </p:cNvPr>
          <p:cNvSpPr txBox="1"/>
          <p:nvPr/>
        </p:nvSpPr>
        <p:spPr>
          <a:xfrm>
            <a:off x="175847" y="1493285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High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8BBED-F4A7-46BB-A0E7-06F96DD18B99}"/>
              </a:ext>
            </a:extLst>
          </p:cNvPr>
          <p:cNvSpPr txBox="1"/>
          <p:nvPr/>
        </p:nvSpPr>
        <p:spPr>
          <a:xfrm>
            <a:off x="175847" y="1862617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Stability (Phase Margin)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752F5-65BF-4165-9CB1-95C48D20E052}"/>
              </a:ext>
            </a:extLst>
          </p:cNvPr>
          <p:cNvSpPr txBox="1"/>
          <p:nvPr/>
        </p:nvSpPr>
        <p:spPr>
          <a:xfrm>
            <a:off x="175847" y="2231949"/>
            <a:ext cx="38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Disturbance Rejection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D5E803-00F3-4974-B057-E537CBE85ADB}"/>
                  </a:ext>
                </a:extLst>
              </p:cNvPr>
              <p:cNvSpPr txBox="1"/>
              <p:nvPr/>
            </p:nvSpPr>
            <p:spPr>
              <a:xfrm>
                <a:off x="6439127" y="1001393"/>
                <a:ext cx="1583635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D5E803-00F3-4974-B057-E537CBE85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127" y="1001393"/>
                <a:ext cx="1583635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C7B79C-9EAE-4DDD-9E1F-473DBC658AFE}"/>
                  </a:ext>
                </a:extLst>
              </p:cNvPr>
              <p:cNvSpPr txBox="1"/>
              <p:nvPr/>
            </p:nvSpPr>
            <p:spPr>
              <a:xfrm>
                <a:off x="8976910" y="3242947"/>
                <a:ext cx="2630557" cy="1086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C7B79C-9EAE-4DDD-9E1F-473DBC658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10" y="3242947"/>
                <a:ext cx="2630557" cy="1086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1DCFBC-023F-4DC6-9064-2D387BC170E2}"/>
                  </a:ext>
                </a:extLst>
              </p:cNvPr>
              <p:cNvSpPr txBox="1"/>
              <p:nvPr/>
            </p:nvSpPr>
            <p:spPr>
              <a:xfrm>
                <a:off x="8976911" y="4690667"/>
                <a:ext cx="2630557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𝑎𝑙𝑔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1DCFBC-023F-4DC6-9064-2D387BC1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11" y="4690667"/>
                <a:ext cx="2630557" cy="803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8110CE1-264F-4952-866C-87F38AF0F9CA}"/>
              </a:ext>
            </a:extLst>
          </p:cNvPr>
          <p:cNvSpPr txBox="1"/>
          <p:nvPr/>
        </p:nvSpPr>
        <p:spPr>
          <a:xfrm>
            <a:off x="4721535" y="1256751"/>
            <a:ext cx="1911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Rule of thumb: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FD85D8-E6BE-4EAC-8D58-493FEE13EAE2}"/>
                  </a:ext>
                </a:extLst>
              </p:cNvPr>
              <p:cNvSpPr txBox="1"/>
              <p:nvPr/>
            </p:nvSpPr>
            <p:spPr>
              <a:xfrm>
                <a:off x="5847965" y="2094160"/>
                <a:ext cx="48003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=&gt;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FD85D8-E6BE-4EAC-8D58-493FEE13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65" y="2094160"/>
                <a:ext cx="4800370" cy="307777"/>
              </a:xfrm>
              <a:prstGeom prst="rect">
                <a:avLst/>
              </a:prstGeom>
              <a:blipFill>
                <a:blip r:embed="rId6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D91CF12-8B92-4171-A7AD-123311309C78}"/>
              </a:ext>
            </a:extLst>
          </p:cNvPr>
          <p:cNvSpPr txBox="1"/>
          <p:nvPr/>
        </p:nvSpPr>
        <p:spPr>
          <a:xfrm>
            <a:off x="4721535" y="2063382"/>
            <a:ext cx="21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Sampling Period:</a:t>
            </a:r>
          </a:p>
        </p:txBody>
      </p:sp>
      <p:sp>
        <p:nvSpPr>
          <p:cNvPr id="22" name="Βέλος: Κάτω 21">
            <a:extLst>
              <a:ext uri="{FF2B5EF4-FFF2-40B4-BE49-F238E27FC236}">
                <a16:creationId xmlns:a16="http://schemas.microsoft.com/office/drawing/2014/main" id="{1C02FAE2-E10A-4321-A4E2-2BF42437C8D7}"/>
              </a:ext>
            </a:extLst>
          </p:cNvPr>
          <p:cNvSpPr/>
          <p:nvPr/>
        </p:nvSpPr>
        <p:spPr>
          <a:xfrm>
            <a:off x="5958489" y="2532573"/>
            <a:ext cx="513562" cy="561564"/>
          </a:xfrm>
          <a:prstGeom prst="downArrow">
            <a:avLst/>
          </a:prstGeom>
          <a:solidFill>
            <a:schemeClr val="bg1"/>
          </a:solidFill>
          <a:ln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488FD4-C802-4A5A-B171-EEFEA923C7E5}"/>
                  </a:ext>
                </a:extLst>
              </p:cNvPr>
              <p:cNvSpPr txBox="1"/>
              <p:nvPr/>
            </p:nvSpPr>
            <p:spPr>
              <a:xfrm>
                <a:off x="6079977" y="3223256"/>
                <a:ext cx="26305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488FD4-C802-4A5A-B171-EEFEA923C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977" y="3223256"/>
                <a:ext cx="2630557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487901-26CF-4F5D-AC3A-4347D332B6EA}"/>
              </a:ext>
            </a:extLst>
          </p:cNvPr>
          <p:cNvSpPr txBox="1"/>
          <p:nvPr/>
        </p:nvSpPr>
        <p:spPr>
          <a:xfrm>
            <a:off x="4721535" y="3192479"/>
            <a:ext cx="21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System Bandwidth: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5D748-4164-49FC-860F-335CE8E56D90}"/>
                  </a:ext>
                </a:extLst>
              </p:cNvPr>
              <p:cNvSpPr txBox="1"/>
              <p:nvPr/>
            </p:nvSpPr>
            <p:spPr>
              <a:xfrm>
                <a:off x="5958489" y="3807639"/>
                <a:ext cx="26305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5D748-4164-49FC-860F-335CE8E5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489" y="3807639"/>
                <a:ext cx="2630557" cy="307777"/>
              </a:xfrm>
              <a:prstGeom prst="rect">
                <a:avLst/>
              </a:prstGeom>
              <a:blipFill>
                <a:blip r:embed="rId8"/>
                <a:stretch>
                  <a:fillRect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05B74E1-86AE-4DA5-8E70-82EF88F2589A}"/>
              </a:ext>
            </a:extLst>
          </p:cNvPr>
          <p:cNvSpPr txBox="1"/>
          <p:nvPr/>
        </p:nvSpPr>
        <p:spPr>
          <a:xfrm>
            <a:off x="4721535" y="3762891"/>
            <a:ext cx="21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Phase Margin:</a:t>
            </a:r>
          </a:p>
        </p:txBody>
      </p:sp>
      <p:sp>
        <p:nvSpPr>
          <p:cNvPr id="28" name="Βέλος: Κάτω 27">
            <a:extLst>
              <a:ext uri="{FF2B5EF4-FFF2-40B4-BE49-F238E27FC236}">
                <a16:creationId xmlns:a16="http://schemas.microsoft.com/office/drawing/2014/main" id="{28A6E405-2EE0-4488-9A38-D3B598C2F27D}"/>
              </a:ext>
            </a:extLst>
          </p:cNvPr>
          <p:cNvSpPr/>
          <p:nvPr/>
        </p:nvSpPr>
        <p:spPr>
          <a:xfrm>
            <a:off x="5958489" y="4409885"/>
            <a:ext cx="513562" cy="561564"/>
          </a:xfrm>
          <a:prstGeom prst="downArrow">
            <a:avLst/>
          </a:prstGeom>
          <a:solidFill>
            <a:schemeClr val="bg1"/>
          </a:solidFill>
          <a:ln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678276-0EC2-4E7B-8777-0B61F17C0A4C}"/>
                  </a:ext>
                </a:extLst>
              </p:cNvPr>
              <p:cNvSpPr txBox="1"/>
              <p:nvPr/>
            </p:nvSpPr>
            <p:spPr>
              <a:xfrm>
                <a:off x="5993813" y="5083503"/>
                <a:ext cx="2630557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𝑎𝑙𝑔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116.67</m:t>
                      </m:r>
                      <m: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678276-0EC2-4E7B-8777-0B61F17C0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813" y="5083503"/>
                <a:ext cx="2630557" cy="332720"/>
              </a:xfrm>
              <a:prstGeom prst="rect">
                <a:avLst/>
              </a:prstGeom>
              <a:blipFill>
                <a:blip r:embed="rId9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776C3BF-7A4F-4454-845F-0C4A217A40EA}"/>
              </a:ext>
            </a:extLst>
          </p:cNvPr>
          <p:cNvSpPr txBox="1"/>
          <p:nvPr/>
        </p:nvSpPr>
        <p:spPr>
          <a:xfrm>
            <a:off x="4721535" y="5055820"/>
            <a:ext cx="21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Execution Time:</a:t>
            </a:r>
          </a:p>
        </p:txBody>
      </p:sp>
      <p:sp>
        <p:nvSpPr>
          <p:cNvPr id="31" name="Οβάλ 30">
            <a:extLst>
              <a:ext uri="{FF2B5EF4-FFF2-40B4-BE49-F238E27FC236}">
                <a16:creationId xmlns:a16="http://schemas.microsoft.com/office/drawing/2014/main" id="{64DD0077-AAA4-4939-BAA5-06A9A1FE77FA}"/>
              </a:ext>
            </a:extLst>
          </p:cNvPr>
          <p:cNvSpPr/>
          <p:nvPr/>
        </p:nvSpPr>
        <p:spPr>
          <a:xfrm>
            <a:off x="6215270" y="4906413"/>
            <a:ext cx="2163699" cy="668145"/>
          </a:xfrm>
          <a:prstGeom prst="ellipse">
            <a:avLst/>
          </a:prstGeom>
          <a:noFill/>
          <a:ln w="28575">
            <a:solidFill>
              <a:srgbClr val="539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5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9" grpId="0"/>
      <p:bldP spid="14" grpId="0"/>
      <p:bldP spid="16" grpId="0"/>
      <p:bldP spid="17" grpId="0"/>
      <p:bldP spid="19" grpId="0"/>
      <p:bldP spid="20" grpId="0"/>
      <p:bldP spid="22" grpId="0" animBg="1"/>
      <p:bldP spid="23" grpId="0"/>
      <p:bldP spid="24" grpId="0"/>
      <p:bldP spid="26" grpId="0"/>
      <p:bldP spid="27" grpId="0"/>
      <p:bldP spid="28" grpId="0" animBg="1"/>
      <p:bldP spid="29" grpId="0"/>
      <p:bldP spid="30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7C469FD-7246-4422-83C3-000E5CC6EFC8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B62A2709-AA19-4E5E-80BB-708EB4939AF6}"/>
              </a:ext>
            </a:extLst>
          </p:cNvPr>
          <p:cNvSpPr/>
          <p:nvPr/>
        </p:nvSpPr>
        <p:spPr>
          <a:xfrm>
            <a:off x="9906000" y="6248400"/>
            <a:ext cx="2249197" cy="595031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F3715-3F30-4431-B725-C660D4A18FC7}"/>
              </a:ext>
            </a:extLst>
          </p:cNvPr>
          <p:cNvSpPr txBox="1"/>
          <p:nvPr/>
        </p:nvSpPr>
        <p:spPr>
          <a:xfrm>
            <a:off x="8976912" y="44331"/>
            <a:ext cx="3145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Hardware/Software Codesign Guidelines for System on Chip FPGA-Based Sensorless AC Drive Applications </a:t>
            </a:r>
            <a:endParaRPr lang="en-US" sz="105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Jura" panose="02000303000000000000" pitchFamily="2" charset="0"/>
              <a:ea typeface="Jura" panose="020003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3AB2-4763-40DD-BA90-D4CF3388895B}"/>
              </a:ext>
            </a:extLst>
          </p:cNvPr>
          <p:cNvSpPr txBox="1"/>
          <p:nvPr/>
        </p:nvSpPr>
        <p:spPr>
          <a:xfrm>
            <a:off x="175847" y="60930"/>
            <a:ext cx="60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MATLAB/Simulink Simulation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4A02CF-BA3E-4823-ADB5-7BB34F63D3E8}"/>
              </a:ext>
            </a:extLst>
          </p:cNvPr>
          <p:cNvCxnSpPr/>
          <p:nvPr/>
        </p:nvCxnSpPr>
        <p:spPr>
          <a:xfrm>
            <a:off x="9036050" y="453657"/>
            <a:ext cx="306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D658B315-224B-492C-978E-EA01D8C3A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4002026"/>
            <a:ext cx="6039423" cy="2570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DCB8F8-9C18-4A7E-94BA-F14825B3B411}"/>
              </a:ext>
            </a:extLst>
          </p:cNvPr>
          <p:cNvSpPr txBox="1"/>
          <p:nvPr/>
        </p:nvSpPr>
        <p:spPr>
          <a:xfrm>
            <a:off x="175847" y="6545915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Simulink Simulation Results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7346DAE-F0C1-4EDD-BB24-93590223B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544747"/>
            <a:ext cx="5708118" cy="3136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5C24C-5EA0-41FB-AEB8-598AAA5D0CB1}"/>
              </a:ext>
            </a:extLst>
          </p:cNvPr>
          <p:cNvSpPr txBox="1"/>
          <p:nvPr/>
        </p:nvSpPr>
        <p:spPr>
          <a:xfrm>
            <a:off x="175847" y="3684216"/>
            <a:ext cx="3145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Jura" panose="02000303000000000000" pitchFamily="2" charset="0"/>
                <a:ea typeface="Jura" panose="02000303000000000000" pitchFamily="2" charset="0"/>
              </a:rPr>
              <a:t>Simulink Servo System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7D508-6A4F-42FF-B1F4-A0B89372D960}"/>
              </a:ext>
            </a:extLst>
          </p:cNvPr>
          <p:cNvSpPr txBox="1"/>
          <p:nvPr/>
        </p:nvSpPr>
        <p:spPr>
          <a:xfrm>
            <a:off x="5989982" y="981475"/>
            <a:ext cx="58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 in order to tune the PI and EKF Gains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69C3D-E648-4EE8-9A92-4300DC2041C8}"/>
              </a:ext>
            </a:extLst>
          </p:cNvPr>
          <p:cNvSpPr txBox="1"/>
          <p:nvPr/>
        </p:nvSpPr>
        <p:spPr>
          <a:xfrm>
            <a:off x="5989982" y="1494209"/>
            <a:ext cx="587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 in order to evaluate the functionality of the control algorithm in continuous-time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C0BD9-C485-4122-BDD1-54C3BAE2D1B8}"/>
              </a:ext>
            </a:extLst>
          </p:cNvPr>
          <p:cNvSpPr txBox="1"/>
          <p:nvPr/>
        </p:nvSpPr>
        <p:spPr>
          <a:xfrm>
            <a:off x="6284483" y="4192186"/>
            <a:ext cx="58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1B4FA-8209-4CC4-9A36-809BDF46D356}"/>
              </a:ext>
            </a:extLst>
          </p:cNvPr>
          <p:cNvSpPr txBox="1"/>
          <p:nvPr/>
        </p:nvSpPr>
        <p:spPr>
          <a:xfrm>
            <a:off x="6284483" y="4612587"/>
            <a:ext cx="58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Comparison of Predicted/Actual Speed &amp; Position</a:t>
            </a:r>
          </a:p>
        </p:txBody>
      </p:sp>
    </p:spTree>
    <p:extLst>
      <p:ext uri="{BB962C8B-B14F-4D97-AF65-F5344CB8AC3E}">
        <p14:creationId xmlns:p14="http://schemas.microsoft.com/office/powerpoint/2010/main" val="32862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C16162-B90E-4CB7-9B25-21090EFAF9EB}"/>
              </a:ext>
            </a:extLst>
          </p:cNvPr>
          <p:cNvCxnSpPr/>
          <p:nvPr/>
        </p:nvCxnSpPr>
        <p:spPr>
          <a:xfrm>
            <a:off x="0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Hexagon 5">
            <a:extLst>
              <a:ext uri="{FF2B5EF4-FFF2-40B4-BE49-F238E27FC236}">
                <a16:creationId xmlns:a16="http://schemas.microsoft.com/office/drawing/2014/main" id="{28076B0D-F2A9-49DC-A6CC-800127BCDB8D}"/>
              </a:ext>
            </a:extLst>
          </p:cNvPr>
          <p:cNvSpPr/>
          <p:nvPr/>
        </p:nvSpPr>
        <p:spPr>
          <a:xfrm>
            <a:off x="17831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93A87-5CB2-4F40-999E-3CA5B0A964FF}"/>
              </a:ext>
            </a:extLst>
          </p:cNvPr>
          <p:cNvSpPr txBox="1"/>
          <p:nvPr/>
        </p:nvSpPr>
        <p:spPr>
          <a:xfrm>
            <a:off x="1106905" y="2113137"/>
            <a:ext cx="183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AC Motors &amp;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Servo Systems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Working Principle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9BD62-DB03-4355-A254-B5C2995373B0}"/>
              </a:ext>
            </a:extLst>
          </p:cNvPr>
          <p:cNvCxnSpPr/>
          <p:nvPr/>
        </p:nvCxnSpPr>
        <p:spPr>
          <a:xfrm>
            <a:off x="2267459" y="3429000"/>
            <a:ext cx="1925053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8F8F0F88-305D-4882-B935-53048482C6D7}"/>
              </a:ext>
            </a:extLst>
          </p:cNvPr>
          <p:cNvSpPr/>
          <p:nvPr/>
        </p:nvSpPr>
        <p:spPr>
          <a:xfrm>
            <a:off x="402468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907E5-A46F-45A5-8553-1093B19C4008}"/>
              </a:ext>
            </a:extLst>
          </p:cNvPr>
          <p:cNvSpPr txBox="1"/>
          <p:nvPr/>
        </p:nvSpPr>
        <p:spPr>
          <a:xfrm>
            <a:off x="2568136" y="3821534"/>
            <a:ext cx="343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Control Algorithm Requirements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Simulink Simulation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7806C-1C89-4214-B941-A2948ED9EBA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4508969" y="3429000"/>
            <a:ext cx="1951002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7839C5-BBD8-45E9-BA06-0D3EF1257B03}"/>
              </a:ext>
            </a:extLst>
          </p:cNvPr>
          <p:cNvSpPr/>
          <p:nvPr/>
        </p:nvSpPr>
        <p:spPr>
          <a:xfrm>
            <a:off x="6226373" y="3208434"/>
            <a:ext cx="484286" cy="44113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 w="31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0EED-F97E-4484-9EB7-D4221AE96313}"/>
              </a:ext>
            </a:extLst>
          </p:cNvPr>
          <p:cNvSpPr txBox="1"/>
          <p:nvPr/>
        </p:nvSpPr>
        <p:spPr>
          <a:xfrm>
            <a:off x="4829284" y="2451820"/>
            <a:ext cx="327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Architectural Segmentation/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Jura" panose="02000303000000000000" pitchFamily="2" charset="0"/>
                <a:ea typeface="Jura" panose="02000303000000000000" pitchFamily="2" charset="0"/>
              </a:rPr>
              <a:t>Representation/Partitioning</a:t>
            </a: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62307E8-6113-48F9-B7B2-3F179A370636}"/>
              </a:ext>
            </a:extLst>
          </p:cNvPr>
          <p:cNvSpPr/>
          <p:nvPr/>
        </p:nvSpPr>
        <p:spPr>
          <a:xfrm>
            <a:off x="69830" y="83082"/>
            <a:ext cx="1023865" cy="898393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EC7C451-3B45-4278-BC19-DDDFAECC2049}"/>
              </a:ext>
            </a:extLst>
          </p:cNvPr>
          <p:cNvSpPr/>
          <p:nvPr/>
        </p:nvSpPr>
        <p:spPr>
          <a:xfrm>
            <a:off x="9069836" y="981476"/>
            <a:ext cx="3122164" cy="5861956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TM04033923[[fn=Βάθος]]</Template>
  <TotalTime>0</TotalTime>
  <Words>889</Words>
  <Application>Microsoft Office PowerPoint</Application>
  <PresentationFormat>Ευρεία οθόνη</PresentationFormat>
  <Paragraphs>139</Paragraphs>
  <Slides>18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Jura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/>
  <cp:lastModifiedBy/>
  <cp:revision>9</cp:revision>
  <dcterms:created xsi:type="dcterms:W3CDTF">2012-08-02T13:11:46Z</dcterms:created>
  <dcterms:modified xsi:type="dcterms:W3CDTF">2020-11-25T16:31:44Z</dcterms:modified>
</cp:coreProperties>
</file>